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26"/>
  </p:notesMasterIdLst>
  <p:sldIdLst>
    <p:sldId id="256" r:id="rId5"/>
    <p:sldId id="257" r:id="rId6"/>
    <p:sldId id="285" r:id="rId7"/>
    <p:sldId id="299" r:id="rId8"/>
    <p:sldId id="259" r:id="rId9"/>
    <p:sldId id="260" r:id="rId10"/>
    <p:sldId id="261" r:id="rId11"/>
    <p:sldId id="283" r:id="rId12"/>
    <p:sldId id="298" r:id="rId13"/>
    <p:sldId id="300" r:id="rId14"/>
    <p:sldId id="327" r:id="rId15"/>
    <p:sldId id="302" r:id="rId16"/>
    <p:sldId id="280" r:id="rId17"/>
    <p:sldId id="328" r:id="rId18"/>
    <p:sldId id="329" r:id="rId19"/>
    <p:sldId id="330" r:id="rId20"/>
    <p:sldId id="331" r:id="rId21"/>
    <p:sldId id="332" r:id="rId22"/>
    <p:sldId id="322" r:id="rId23"/>
    <p:sldId id="296" r:id="rId24"/>
    <p:sldId id="291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000000"/>
          </p15:clr>
        </p15:guide>
        <p15:guide id="2" pos="3840" userDrawn="1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 varScale="1">
        <p:scale>
          <a:sx n="74" d="100"/>
          <a:sy n="74" d="100"/>
        </p:scale>
        <p:origin x="87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8" name="Google Shape;348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9" name="Google Shape;349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0" name="Google Shape;350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5" name="Google Shape;4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>
          <a:extLst>
            <a:ext uri="{FF2B5EF4-FFF2-40B4-BE49-F238E27FC236}">
              <a16:creationId xmlns:a16="http://schemas.microsoft.com/office/drawing/2014/main" id="{EFCD2C6A-FADA-F362-3A0E-77A5B815C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>
            <a:extLst>
              <a:ext uri="{FF2B5EF4-FFF2-40B4-BE49-F238E27FC236}">
                <a16:creationId xmlns:a16="http://schemas.microsoft.com/office/drawing/2014/main" id="{7906D579-E08B-F537-66C5-9FDC22AEF8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3:notes">
            <a:extLst>
              <a:ext uri="{FF2B5EF4-FFF2-40B4-BE49-F238E27FC236}">
                <a16:creationId xmlns:a16="http://schemas.microsoft.com/office/drawing/2014/main" id="{0AB1B781-3FC5-177E-B55C-9471DB6F6F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3:notes">
            <a:extLst>
              <a:ext uri="{FF2B5EF4-FFF2-40B4-BE49-F238E27FC236}">
                <a16:creationId xmlns:a16="http://schemas.microsoft.com/office/drawing/2014/main" id="{565645C5-E110-B2A7-5696-5EAEB57E6AF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0716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>
          <a:extLst>
            <a:ext uri="{FF2B5EF4-FFF2-40B4-BE49-F238E27FC236}">
              <a16:creationId xmlns:a16="http://schemas.microsoft.com/office/drawing/2014/main" id="{B2234291-AAE3-4661-8E2B-7CEDF262C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>
            <a:extLst>
              <a:ext uri="{FF2B5EF4-FFF2-40B4-BE49-F238E27FC236}">
                <a16:creationId xmlns:a16="http://schemas.microsoft.com/office/drawing/2014/main" id="{792203F4-3280-E5F4-01F3-FDA4A22FAB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3:notes">
            <a:extLst>
              <a:ext uri="{FF2B5EF4-FFF2-40B4-BE49-F238E27FC236}">
                <a16:creationId xmlns:a16="http://schemas.microsoft.com/office/drawing/2014/main" id="{FC6BB673-1016-A26C-627A-9C9C3CB731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3:notes">
            <a:extLst>
              <a:ext uri="{FF2B5EF4-FFF2-40B4-BE49-F238E27FC236}">
                <a16:creationId xmlns:a16="http://schemas.microsoft.com/office/drawing/2014/main" id="{16D62B0F-BC04-9634-A39E-49AB642CB38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006858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2" name="Google Shape;69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93" name="Google Shape;69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9481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2" name="Google Shape;69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93" name="Google Shape;693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04473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56" name="Google Shape;4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9558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2755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3" name="Google Shape;4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1" name="Google Shape;48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2" name="Google Shape;48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1" name="Google Shape;4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2" name="Google Shape;4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1" name="Google Shape;4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2" name="Google Shape;4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0835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4" name="Google Shape;4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5" name="Google Shape;46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I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773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2" name="Google Shape;362;p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363" name="Google Shape;363;p2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364" name="Google Shape;364;p2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6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49988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5" name="Google Shape;395;p6"/>
          <p:cNvSpPr txBox="1">
            <a:spLocks noGrp="1"/>
          </p:cNvSpPr>
          <p:nvPr>
            <p:ph type="body" idx="2"/>
          </p:nvPr>
        </p:nvSpPr>
        <p:spPr>
          <a:xfrm>
            <a:off x="6578600" y="1447800"/>
            <a:ext cx="49988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6" name="Google Shape;396;p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397" name="Google Shape;397;p6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398" name="Google Shape;398;p6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7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Font typeface="Libre Baskerville"/>
              <a:buNone/>
              <a:defRPr sz="1600" b="1"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2" name="Google Shape;402;p7"/>
          <p:cNvSpPr txBox="1">
            <a:spLocks noGrp="1"/>
          </p:cNvSpPr>
          <p:nvPr>
            <p:ph type="body" idx="2"/>
          </p:nvPr>
        </p:nvSpPr>
        <p:spPr>
          <a:xfrm>
            <a:off x="6604000" y="1447800"/>
            <a:ext cx="4978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2040"/>
              <a:buNone/>
              <a:defRPr sz="24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700"/>
              <a:buNone/>
              <a:defRPr sz="2000" b="1"/>
            </a:lvl2pPr>
            <a:lvl3pPr marL="1371600" lvl="2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None/>
              <a:defRPr sz="1800" b="1"/>
            </a:lvl3pPr>
            <a:lvl4pPr marL="1828800" lvl="3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600"/>
              <a:buFont typeface="Libre Baskerville"/>
              <a:buNone/>
              <a:defRPr sz="1600" b="1"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3" name="Google Shape;403;p7"/>
          <p:cNvSpPr txBox="1">
            <a:spLocks noGrp="1"/>
          </p:cNvSpPr>
          <p:nvPr>
            <p:ph type="body" idx="3"/>
          </p:nvPr>
        </p:nvSpPr>
        <p:spPr>
          <a:xfrm>
            <a:off x="12192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7"/>
          <p:cNvSpPr txBox="1">
            <a:spLocks noGrp="1"/>
          </p:cNvSpPr>
          <p:nvPr>
            <p:ph type="body" idx="4"/>
          </p:nvPr>
        </p:nvSpPr>
        <p:spPr>
          <a:xfrm>
            <a:off x="6604000" y="2247900"/>
            <a:ext cx="4978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5" name="Google Shape;405;p7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406" name="Google Shape;406;p7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407" name="Google Shape;407;p7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9"/>
          <p:cNvSpPr/>
          <p:nvPr/>
        </p:nvSpPr>
        <p:spPr>
          <a:xfrm>
            <a:off x="84667" y="69850"/>
            <a:ext cx="12018400" cy="6693000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9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Libre Franklin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9"/>
          <p:cNvSpPr txBox="1">
            <a:spLocks noGrp="1"/>
          </p:cNvSpPr>
          <p:nvPr>
            <p:ph type="body" idx="1"/>
          </p:nvPr>
        </p:nvSpPr>
        <p:spPr>
          <a:xfrm>
            <a:off x="1219200" y="1600200"/>
            <a:ext cx="254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None/>
              <a:defRPr sz="1800"/>
            </a:lvl1pPr>
            <a:lvl2pPr marL="914400" lvl="1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020"/>
              <a:buNone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850"/>
              <a:buNone/>
              <a:defRPr sz="1000"/>
            </a:lvl3pPr>
            <a:lvl4pPr marL="1828800" lvl="3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900"/>
              <a:buFont typeface="Libre Baskerville"/>
              <a:buNone/>
              <a:defRPr sz="900"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7" name="Google Shape;417;p9"/>
          <p:cNvSpPr txBox="1">
            <a:spLocks noGrp="1"/>
          </p:cNvSpPr>
          <p:nvPr>
            <p:ph type="body" idx="2"/>
          </p:nvPr>
        </p:nvSpPr>
        <p:spPr>
          <a:xfrm>
            <a:off x="3962400" y="1600200"/>
            <a:ext cx="76200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8" name="Google Shape;418;p9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419" name="Google Shape;419;p9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420" name="Google Shape;420;p9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0"/>
          <p:cNvSpPr/>
          <p:nvPr/>
        </p:nvSpPr>
        <p:spPr>
          <a:xfrm rot="10800000" flipH="1">
            <a:off x="91017" y="4683100"/>
            <a:ext cx="12010000" cy="9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10"/>
          <p:cNvSpPr/>
          <p:nvPr/>
        </p:nvSpPr>
        <p:spPr>
          <a:xfrm>
            <a:off x="91017" y="4649788"/>
            <a:ext cx="12010000" cy="45900"/>
          </a:xfrm>
          <a:prstGeom prst="rect">
            <a:avLst/>
          </a:prstGeom>
          <a:solidFill>
            <a:srgbClr val="E6AFA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10"/>
          <p:cNvSpPr/>
          <p:nvPr/>
        </p:nvSpPr>
        <p:spPr>
          <a:xfrm>
            <a:off x="91017" y="4773613"/>
            <a:ext cx="12010000" cy="4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10"/>
          <p:cNvSpPr txBox="1">
            <a:spLocks noGrp="1"/>
          </p:cNvSpPr>
          <p:nvPr>
            <p:ph type="title"/>
          </p:nvPr>
        </p:nvSpPr>
        <p:spPr>
          <a:xfrm>
            <a:off x="1219200" y="4900550"/>
            <a:ext cx="9753600" cy="5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Franklin"/>
              <a:buNone/>
              <a:defRPr sz="28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10"/>
          <p:cNvSpPr txBox="1">
            <a:spLocks noGrp="1"/>
          </p:cNvSpPr>
          <p:nvPr>
            <p:ph type="body" idx="1"/>
          </p:nvPr>
        </p:nvSpPr>
        <p:spPr>
          <a:xfrm>
            <a:off x="1219200" y="5445825"/>
            <a:ext cx="9753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360"/>
              <a:buFont typeface="Libre Baskerville"/>
              <a:buNone/>
              <a:defRPr sz="1600"/>
            </a:lvl1pPr>
            <a:lvl2pPr marL="914400" lvl="1" indent="-29336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020"/>
              <a:buChar char="⚫"/>
              <a:defRPr sz="1200"/>
            </a:lvl2pPr>
            <a:lvl3pPr marL="1371600" lvl="2" indent="-28257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850"/>
              <a:buChar char="⚫"/>
              <a:defRPr sz="1000"/>
            </a:lvl3pPr>
            <a:lvl4pPr marL="1828800" lvl="3" indent="-27431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720"/>
              <a:buChar char="⚫"/>
              <a:defRPr sz="900"/>
            </a:lvl4pPr>
            <a:lvl5pPr marL="2286000" lvl="4" indent="-28575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900"/>
              <a:buFont typeface="Libre Baskerville"/>
              <a:buChar char="o"/>
              <a:defRPr sz="900"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7" name="Google Shape;427;p10"/>
          <p:cNvSpPr>
            <a:spLocks noGrp="1"/>
          </p:cNvSpPr>
          <p:nvPr>
            <p:ph type="pic" idx="2"/>
          </p:nvPr>
        </p:nvSpPr>
        <p:spPr>
          <a:xfrm>
            <a:off x="91077" y="66675"/>
            <a:ext cx="12002400" cy="4581600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p10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429" name="Google Shape;429;p10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18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430" name="Google Shape;430;p10"/>
          <p:cNvSpPr>
            <a:spLocks noGrp="1"/>
          </p:cNvSpPr>
          <p:nvPr>
            <p:ph type="sldNum" idx="12"/>
          </p:nvPr>
        </p:nvSpPr>
        <p:spPr>
          <a:xfrm>
            <a:off x="194733" y="6208713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1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447800"/>
            <a:ext cx="4572000" cy="10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4" name="Google Shape;434;p1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435" name="Google Shape;435;p1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436" name="Google Shape;436;p11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2"/>
          <p:cNvSpPr txBox="1">
            <a:spLocks noGrp="1"/>
          </p:cNvSpPr>
          <p:nvPr>
            <p:ph type="title"/>
          </p:nvPr>
        </p:nvSpPr>
        <p:spPr>
          <a:xfrm rot="5400000">
            <a:off x="7254490" y="1859192"/>
            <a:ext cx="5851500" cy="26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2"/>
          <p:cNvSpPr txBox="1">
            <a:spLocks noGrp="1"/>
          </p:cNvSpPr>
          <p:nvPr>
            <p:ph type="body" idx="1"/>
          </p:nvPr>
        </p:nvSpPr>
        <p:spPr>
          <a:xfrm rot="5400000">
            <a:off x="2001850" y="-508010"/>
            <a:ext cx="5851500" cy="74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SzPts val="1530"/>
              <a:buChar char="⚫"/>
              <a:defRPr/>
            </a:lvl1pPr>
            <a:lvl2pPr marL="91440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2pPr>
            <a:lvl3pPr marL="137160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530"/>
              <a:buChar char="⚫"/>
              <a:defRPr/>
            </a:lvl3pPr>
            <a:lvl4pPr marL="182880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440"/>
              <a:buChar char="⚫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0" name="Google Shape;440;p1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441" name="Google Shape;441;p12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442" name="Google Shape;442;p12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1"/>
          <p:cNvSpPr/>
          <p:nvPr/>
        </p:nvSpPr>
        <p:spPr>
          <a:xfrm>
            <a:off x="84667" y="69850"/>
            <a:ext cx="12018400" cy="6693000"/>
          </a:xfrm>
          <a:prstGeom prst="roundRect">
            <a:avLst>
              <a:gd name="adj" fmla="val 4929"/>
            </a:avLst>
          </a:prstGeom>
          <a:solidFill>
            <a:schemeClr val="lt1"/>
          </a:solidFill>
          <a:ln w="9525" cap="sq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1"/>
          <p:cNvSpPr txBox="1"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355" name="Google Shape;355;p1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93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Clr>
                <a:schemeClr val="accent1"/>
              </a:buClr>
              <a:buSzPts val="2210"/>
              <a:buFont typeface="Noto Sans Symbols"/>
              <a:buChar char="⚫"/>
              <a:defRPr sz="26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5814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3655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6B1AB"/>
              </a:buClr>
              <a:buSzPts val="17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A28E6A"/>
              </a:buClr>
              <a:buSzPts val="160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A28E6A"/>
              </a:buClr>
              <a:buSzPts val="2000"/>
              <a:buFont typeface="Libre Baskerville"/>
              <a:buChar char="o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356" name="Google Shape;356;p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2000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16/02/2024 </a:t>
            </a:r>
            <a:endParaRPr/>
          </a:p>
        </p:txBody>
      </p:sp>
      <p:sp>
        <p:nvSpPr>
          <p:cNvPr id="357" name="Google Shape;357;p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LIFI BRILLIANCE – BEYOND THE LIMITS OF WIRELESS </a:t>
            </a:r>
            <a:endParaRPr/>
          </a:p>
        </p:txBody>
      </p:sp>
      <p:sp>
        <p:nvSpPr>
          <p:cNvPr id="358" name="Google Shape;358;p1"/>
          <p:cNvSpPr>
            <a:spLocks noGrp="1"/>
          </p:cNvSpPr>
          <p:nvPr>
            <p:ph type="sldNum" idx="12"/>
          </p:nvPr>
        </p:nvSpPr>
        <p:spPr>
          <a:xfrm>
            <a:off x="194733" y="6210300"/>
            <a:ext cx="609600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1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</p:sldLayoutIdLst>
  <p:hf sldNum="0"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3"/>
          <p:cNvSpPr txBox="1">
            <a:spLocks noGrp="1"/>
          </p:cNvSpPr>
          <p:nvPr>
            <p:ph type="title"/>
          </p:nvPr>
        </p:nvSpPr>
        <p:spPr>
          <a:xfrm>
            <a:off x="1981200" y="457200"/>
            <a:ext cx="845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br>
              <a:rPr lang="en-IN" sz="3600" b="1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IN" sz="3600" b="1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IN" sz="3600" b="1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600" b="1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8" name="Google Shape;448;p13"/>
          <p:cNvSpPr txBox="1">
            <a:spLocks noGrp="1"/>
          </p:cNvSpPr>
          <p:nvPr>
            <p:ph type="body" idx="1"/>
          </p:nvPr>
        </p:nvSpPr>
        <p:spPr>
          <a:xfrm>
            <a:off x="1940379" y="1442145"/>
            <a:ext cx="5082300" cy="46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indent="-274320">
              <a:lnSpc>
                <a:spcPct val="80000"/>
              </a:lnSpc>
              <a:spcBef>
                <a:spcPts val="0"/>
              </a:spcBef>
              <a:buSzPts val="2044"/>
              <a:buNone/>
            </a:pPr>
            <a:endParaRPr sz="2405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74320" indent="-144509">
              <a:lnSpc>
                <a:spcPct val="80000"/>
              </a:lnSpc>
              <a:spcBef>
                <a:spcPts val="580"/>
              </a:spcBef>
              <a:buSzPts val="2044"/>
              <a:buNone/>
            </a:pPr>
            <a:endParaRPr sz="2405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>
              <a:lnSpc>
                <a:spcPct val="80000"/>
              </a:lnSpc>
              <a:spcBef>
                <a:spcPts val="580"/>
              </a:spcBef>
              <a:buSzPts val="2044"/>
              <a:buNone/>
            </a:pPr>
            <a:endParaRPr sz="2405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468880" lvl="8" indent="-228600">
              <a:lnSpc>
                <a:spcPct val="80000"/>
              </a:lnSpc>
              <a:buSzPts val="1665"/>
              <a:buNone/>
            </a:pPr>
            <a:endParaRPr sz="1665">
              <a:solidFill>
                <a:srgbClr val="0C0C0C"/>
              </a:solidFill>
            </a:endParaRPr>
          </a:p>
          <a:p>
            <a:pPr marL="2468880" lvl="8" indent="-228600">
              <a:lnSpc>
                <a:spcPct val="80000"/>
              </a:lnSpc>
              <a:buSzPts val="1665"/>
              <a:buNone/>
            </a:pPr>
            <a:r>
              <a:rPr lang="en-IN" sz="1665">
                <a:solidFill>
                  <a:srgbClr val="0C0C0C"/>
                </a:solidFill>
              </a:rPr>
              <a:t>					</a:t>
            </a:r>
            <a:endParaRPr/>
          </a:p>
          <a:p>
            <a:pPr marL="2468880" lvl="8" indent="-228600">
              <a:lnSpc>
                <a:spcPct val="80000"/>
              </a:lnSpc>
              <a:buSzPts val="1665"/>
              <a:buNone/>
            </a:pPr>
            <a:endParaRPr sz="1665">
              <a:solidFill>
                <a:srgbClr val="0C0C0C"/>
              </a:solidFill>
            </a:endParaRPr>
          </a:p>
          <a:p>
            <a:pPr marL="274320" indent="-144509">
              <a:lnSpc>
                <a:spcPct val="80000"/>
              </a:lnSpc>
              <a:spcBef>
                <a:spcPts val="580"/>
              </a:spcBef>
              <a:buSzPts val="2044"/>
              <a:buNone/>
            </a:pPr>
            <a:endParaRPr sz="2405">
              <a:solidFill>
                <a:srgbClr val="0C0C0C"/>
              </a:solidFill>
            </a:endParaRPr>
          </a:p>
        </p:txBody>
      </p:sp>
      <p:sp>
        <p:nvSpPr>
          <p:cNvPr id="449" name="Google Shape;449;p13"/>
          <p:cNvSpPr/>
          <p:nvPr/>
        </p:nvSpPr>
        <p:spPr>
          <a:xfrm>
            <a:off x="1195437" y="152242"/>
            <a:ext cx="8705700" cy="1595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SzPts val="2000"/>
            </a:pP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Dr. Mahalingam College of Engineering &amp; Technology</a:t>
            </a:r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         Department of Artificial Intelligence and Data Science</a:t>
            </a:r>
            <a:b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</a:b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</a:t>
            </a:r>
            <a:r>
              <a:rPr lang="en-IN" sz="2000" b="1" dirty="0">
                <a:solidFill>
                  <a:srgbClr val="00B0F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19ADPN6601 Innovative &amp; Creative Project</a:t>
            </a:r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</a:t>
            </a:r>
            <a:r>
              <a:rPr lang="en-I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Second Review</a:t>
            </a:r>
          </a:p>
          <a:p>
            <a:pPr algn="ctr"/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             Title: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MINI CNC PLOTTER USING OLD CD DRIVE</a:t>
            </a:r>
            <a:endParaRPr lang="en-IN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IN" sz="2000" b="1" dirty="0">
              <a:solidFill>
                <a:srgbClr val="FF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ctr"/>
            <a:endParaRPr sz="2000" b="1" dirty="0">
              <a:solidFill>
                <a:srgbClr val="00B0F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algn="ctr">
              <a:buSzPts val="2000"/>
            </a:pPr>
            <a:endParaRPr sz="2000" b="1" dirty="0">
              <a:solidFill>
                <a:srgbClr val="4B0FE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51" name="Google Shape;451;p13" descr="C:\Users\STAFFS\Desktop\MCET LOGO NEW_1 (1)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0200" y="200563"/>
            <a:ext cx="2057400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13"/>
          <p:cNvSpPr txBox="1">
            <a:spLocks noGrp="1"/>
          </p:cNvSpPr>
          <p:nvPr>
            <p:ph type="body" idx="1"/>
          </p:nvPr>
        </p:nvSpPr>
        <p:spPr>
          <a:xfrm>
            <a:off x="1600200" y="1817515"/>
            <a:ext cx="8839200" cy="46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indent="-274320">
              <a:lnSpc>
                <a:spcPct val="150000"/>
              </a:lnSpc>
              <a:spcBef>
                <a:spcPts val="0"/>
              </a:spcBef>
              <a:buSzPts val="2044"/>
              <a:buNone/>
            </a:pP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Batch Number  : 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0</a:t>
            </a:r>
            <a:r>
              <a:rPr lang="en-IN" sz="2000" u="sng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7</a:t>
            </a:r>
            <a:endParaRPr sz="2000" dirty="0">
              <a:solidFill>
                <a:srgbClr val="FF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74320" indent="-274320">
              <a:lnSpc>
                <a:spcPct val="150000"/>
              </a:lnSpc>
              <a:spcBef>
                <a:spcPts val="580"/>
              </a:spcBef>
              <a:buSzPts val="2044"/>
              <a:buNone/>
            </a:pP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Domain              : </a:t>
            </a:r>
            <a:r>
              <a:rPr lang="en-US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ROBOTICS / DRONE / INDUSTRY 4.0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74320" indent="-274320">
              <a:lnSpc>
                <a:spcPct val="150000"/>
              </a:lnSpc>
              <a:spcBef>
                <a:spcPts val="580"/>
              </a:spcBef>
              <a:buSzPts val="2044"/>
              <a:buNone/>
            </a:pP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Team Members : </a:t>
            </a:r>
          </a:p>
          <a:p>
            <a:pPr indent="-457200">
              <a:lnSpc>
                <a:spcPct val="150000"/>
              </a:lnSpc>
              <a:spcBef>
                <a:spcPts val="580"/>
              </a:spcBef>
              <a:buSzPts val="2044"/>
              <a:buFont typeface="+mj-lt"/>
              <a:buAutoNum type="arabicPeriod"/>
            </a:pPr>
            <a:r>
              <a:rPr lang="en-IN" sz="2000" dirty="0" err="1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Vickram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P                       (22BAD021)</a:t>
            </a:r>
          </a:p>
          <a:p>
            <a:pPr indent="-457200">
              <a:lnSpc>
                <a:spcPct val="150000"/>
              </a:lnSpc>
              <a:spcBef>
                <a:spcPts val="580"/>
              </a:spcBef>
              <a:buSzPts val="2044"/>
              <a:buFont typeface="+mj-lt"/>
              <a:buAutoNum type="arabicPeriod"/>
            </a:pPr>
            <a:r>
              <a:rPr lang="en-IN" sz="2000" dirty="0" err="1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Karthick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IN" sz="2000" dirty="0" err="1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Pranesh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GSD   (22BAD041) </a:t>
            </a:r>
          </a:p>
          <a:p>
            <a:pPr indent="-457200">
              <a:lnSpc>
                <a:spcPct val="150000"/>
              </a:lnSpc>
              <a:spcBef>
                <a:spcPts val="580"/>
              </a:spcBef>
              <a:buSzPts val="2044"/>
              <a:buFont typeface="+mj-lt"/>
              <a:buAutoNum type="arabicPeriod"/>
            </a:pPr>
            <a:r>
              <a:rPr lang="en-IN" sz="2000" dirty="0" err="1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Sujitha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V</a:t>
            </a: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                    </a:t>
            </a:r>
            <a:r>
              <a:rPr lang="en-IN" sz="2000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(22BAD081)</a:t>
            </a:r>
          </a:p>
          <a:p>
            <a:pPr marL="274320" indent="-274320">
              <a:lnSpc>
                <a:spcPct val="150000"/>
              </a:lnSpc>
              <a:spcBef>
                <a:spcPts val="580"/>
              </a:spcBef>
              <a:buSzPts val="2044"/>
              <a:buNone/>
            </a:pPr>
            <a:r>
              <a:rPr lang="en-IN" sz="2000" b="1" dirty="0">
                <a:solidFill>
                  <a:srgbClr val="0C0C0C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Guide </a:t>
            </a:r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itchFamily="18" charset="0"/>
              </a:rPr>
              <a:t>: </a:t>
            </a:r>
          </a:p>
          <a:p>
            <a:pPr marL="0" indent="0">
              <a:lnSpc>
                <a:spcPct val="150000"/>
              </a:lnSpc>
              <a:spcBef>
                <a:spcPts val="580"/>
              </a:spcBef>
              <a:buSzPts val="2044"/>
              <a:buNone/>
            </a:pPr>
            <a:r>
              <a:rPr lang="en-I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itchFamily="18" charset="0"/>
              </a:rPr>
              <a:t>Ms. M. Rajalakshmi, AP/AD</a:t>
            </a:r>
            <a:endParaRPr lang="en-IN" sz="2000" dirty="0">
              <a:solidFill>
                <a:srgbClr val="0C0C0C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>
          <a:extLst>
            <a:ext uri="{FF2B5EF4-FFF2-40B4-BE49-F238E27FC236}">
              <a16:creationId xmlns:a16="http://schemas.microsoft.com/office/drawing/2014/main" id="{855147FE-2E67-80E3-E187-33817E184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>
            <a:extLst>
              <a:ext uri="{FF2B5EF4-FFF2-40B4-BE49-F238E27FC236}">
                <a16:creationId xmlns:a16="http://schemas.microsoft.com/office/drawing/2014/main" id="{ADDC801A-E505-4232-A379-95ECEE7F71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3849" y="-14190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ea typeface="Libre Baskerville"/>
                <a:cs typeface="Times New Roman" panose="02020603050405020304" pitchFamily="18" charset="0"/>
                <a:sym typeface="Libre Baskerville"/>
              </a:rPr>
              <a:t>Existing Block Diagram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CAD3EC6A-5DED-312B-2531-5DE6880ED6BC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246193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2" name="Rounded Rectangle 2">
            <a:extLst>
              <a:ext uri="{FF2B5EF4-FFF2-40B4-BE49-F238E27FC236}">
                <a16:creationId xmlns:a16="http://schemas.microsoft.com/office/drawing/2014/main" id="{E918F7BC-FB8A-1561-45F9-09B3CE2472D2}"/>
              </a:ext>
            </a:extLst>
          </p:cNvPr>
          <p:cNvSpPr/>
          <p:nvPr/>
        </p:nvSpPr>
        <p:spPr>
          <a:xfrm>
            <a:off x="1320423" y="1443336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</a:p>
        </p:txBody>
      </p:sp>
      <p:sp>
        <p:nvSpPr>
          <p:cNvPr id="5" name="Rounded Rectangle 2">
            <a:extLst>
              <a:ext uri="{FF2B5EF4-FFF2-40B4-BE49-F238E27FC236}">
                <a16:creationId xmlns:a16="http://schemas.microsoft.com/office/drawing/2014/main" id="{5441897F-7C6C-519D-E5EE-6F30680D6DB0}"/>
              </a:ext>
            </a:extLst>
          </p:cNvPr>
          <p:cNvSpPr/>
          <p:nvPr/>
        </p:nvSpPr>
        <p:spPr>
          <a:xfrm>
            <a:off x="4507954" y="1443336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</a:t>
            </a:r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856D3CE8-1ACD-A538-9B22-BACB5FD288AC}"/>
              </a:ext>
            </a:extLst>
          </p:cNvPr>
          <p:cNvSpPr/>
          <p:nvPr/>
        </p:nvSpPr>
        <p:spPr>
          <a:xfrm>
            <a:off x="7775706" y="1443337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 Modules</a:t>
            </a:r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C1065CA4-C54A-64C8-8A5E-AF9620DE3FE3}"/>
              </a:ext>
            </a:extLst>
          </p:cNvPr>
          <p:cNvSpPr/>
          <p:nvPr/>
        </p:nvSpPr>
        <p:spPr>
          <a:xfrm>
            <a:off x="7775706" y="3228573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X-Axis Stepper Motor </a:t>
            </a:r>
          </a:p>
        </p:txBody>
      </p:sp>
      <p:sp>
        <p:nvSpPr>
          <p:cNvPr id="8" name="Rounded Rectangle 2">
            <a:extLst>
              <a:ext uri="{FF2B5EF4-FFF2-40B4-BE49-F238E27FC236}">
                <a16:creationId xmlns:a16="http://schemas.microsoft.com/office/drawing/2014/main" id="{4C9F5756-C1A9-F92E-8C57-F49E95B07007}"/>
              </a:ext>
            </a:extLst>
          </p:cNvPr>
          <p:cNvSpPr/>
          <p:nvPr/>
        </p:nvSpPr>
        <p:spPr>
          <a:xfrm>
            <a:off x="4507954" y="3228573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Y-Axis Stepper Motor </a:t>
            </a:r>
          </a:p>
        </p:txBody>
      </p:sp>
      <p:sp>
        <p:nvSpPr>
          <p:cNvPr id="9" name="Rounded Rectangle 2">
            <a:extLst>
              <a:ext uri="{FF2B5EF4-FFF2-40B4-BE49-F238E27FC236}">
                <a16:creationId xmlns:a16="http://schemas.microsoft.com/office/drawing/2014/main" id="{2817AED2-9259-05DA-241C-DB8D2E2FB237}"/>
              </a:ext>
            </a:extLst>
          </p:cNvPr>
          <p:cNvSpPr/>
          <p:nvPr/>
        </p:nvSpPr>
        <p:spPr>
          <a:xfrm>
            <a:off x="1320424" y="3224758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Z-Axis Mechanism</a:t>
            </a:r>
          </a:p>
        </p:txBody>
      </p:sp>
      <p:sp>
        <p:nvSpPr>
          <p:cNvPr id="10" name="Rounded Rectangle 2">
            <a:extLst>
              <a:ext uri="{FF2B5EF4-FFF2-40B4-BE49-F238E27FC236}">
                <a16:creationId xmlns:a16="http://schemas.microsoft.com/office/drawing/2014/main" id="{BE143B8D-6CB6-B300-2C12-64B97FB7FC3F}"/>
              </a:ext>
            </a:extLst>
          </p:cNvPr>
          <p:cNvSpPr/>
          <p:nvPr/>
        </p:nvSpPr>
        <p:spPr>
          <a:xfrm>
            <a:off x="1320424" y="5053516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 and Base Structure</a:t>
            </a:r>
          </a:p>
        </p:txBody>
      </p:sp>
      <p:sp>
        <p:nvSpPr>
          <p:cNvPr id="11" name="Rounded Rectangle 2">
            <a:extLst>
              <a:ext uri="{FF2B5EF4-FFF2-40B4-BE49-F238E27FC236}">
                <a16:creationId xmlns:a16="http://schemas.microsoft.com/office/drawing/2014/main" id="{2B5E8AFC-FFB0-FD43-35B1-040ED96B7E20}"/>
              </a:ext>
            </a:extLst>
          </p:cNvPr>
          <p:cNvSpPr/>
          <p:nvPr/>
        </p:nvSpPr>
        <p:spPr>
          <a:xfrm>
            <a:off x="4507954" y="5097646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Interface </a:t>
            </a:r>
          </a:p>
        </p:txBody>
      </p:sp>
      <p:sp>
        <p:nvSpPr>
          <p:cNvPr id="12" name="Rounded Rectangle 2">
            <a:extLst>
              <a:ext uri="{FF2B5EF4-FFF2-40B4-BE49-F238E27FC236}">
                <a16:creationId xmlns:a16="http://schemas.microsoft.com/office/drawing/2014/main" id="{9E391B12-C276-BA56-E22C-8778461D0F97}"/>
              </a:ext>
            </a:extLst>
          </p:cNvPr>
          <p:cNvSpPr/>
          <p:nvPr/>
        </p:nvSpPr>
        <p:spPr>
          <a:xfrm>
            <a:off x="7764821" y="5101523"/>
            <a:ext cx="2161309" cy="87219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 Switches</a:t>
            </a:r>
          </a:p>
        </p:txBody>
      </p:sp>
      <p:sp>
        <p:nvSpPr>
          <p:cNvPr id="13" name="Right Arrow 9">
            <a:extLst>
              <a:ext uri="{FF2B5EF4-FFF2-40B4-BE49-F238E27FC236}">
                <a16:creationId xmlns:a16="http://schemas.microsoft.com/office/drawing/2014/main" id="{D2A6AA77-4E89-9016-63FE-46BC74A0A536}"/>
              </a:ext>
            </a:extLst>
          </p:cNvPr>
          <p:cNvSpPr/>
          <p:nvPr/>
        </p:nvSpPr>
        <p:spPr>
          <a:xfrm>
            <a:off x="3740772" y="1770409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9">
            <a:extLst>
              <a:ext uri="{FF2B5EF4-FFF2-40B4-BE49-F238E27FC236}">
                <a16:creationId xmlns:a16="http://schemas.microsoft.com/office/drawing/2014/main" id="{0D7CB6C2-FEF9-12A1-C7DF-33F3852098B1}"/>
              </a:ext>
            </a:extLst>
          </p:cNvPr>
          <p:cNvSpPr/>
          <p:nvPr/>
        </p:nvSpPr>
        <p:spPr>
          <a:xfrm>
            <a:off x="6968414" y="1770409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9">
            <a:extLst>
              <a:ext uri="{FF2B5EF4-FFF2-40B4-BE49-F238E27FC236}">
                <a16:creationId xmlns:a16="http://schemas.microsoft.com/office/drawing/2014/main" id="{CECE1FAA-C03D-49BC-72DF-8EB3F70DFDA1}"/>
              </a:ext>
            </a:extLst>
          </p:cNvPr>
          <p:cNvSpPr/>
          <p:nvPr/>
        </p:nvSpPr>
        <p:spPr>
          <a:xfrm rot="5400000">
            <a:off x="8602289" y="2648748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9">
            <a:extLst>
              <a:ext uri="{FF2B5EF4-FFF2-40B4-BE49-F238E27FC236}">
                <a16:creationId xmlns:a16="http://schemas.microsoft.com/office/drawing/2014/main" id="{8A7283F9-D42C-763E-7DC1-175F45D4771D}"/>
              </a:ext>
            </a:extLst>
          </p:cNvPr>
          <p:cNvSpPr/>
          <p:nvPr/>
        </p:nvSpPr>
        <p:spPr>
          <a:xfrm rot="10800000">
            <a:off x="6968414" y="3551831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9">
            <a:extLst>
              <a:ext uri="{FF2B5EF4-FFF2-40B4-BE49-F238E27FC236}">
                <a16:creationId xmlns:a16="http://schemas.microsoft.com/office/drawing/2014/main" id="{130C27F5-749F-0A5D-0626-6D516D745381}"/>
              </a:ext>
            </a:extLst>
          </p:cNvPr>
          <p:cNvSpPr/>
          <p:nvPr/>
        </p:nvSpPr>
        <p:spPr>
          <a:xfrm rot="10800000">
            <a:off x="3740772" y="3551831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9">
            <a:extLst>
              <a:ext uri="{FF2B5EF4-FFF2-40B4-BE49-F238E27FC236}">
                <a16:creationId xmlns:a16="http://schemas.microsoft.com/office/drawing/2014/main" id="{6ABC5A8C-1623-E674-D977-20B7C1DDF25A}"/>
              </a:ext>
            </a:extLst>
          </p:cNvPr>
          <p:cNvSpPr/>
          <p:nvPr/>
        </p:nvSpPr>
        <p:spPr>
          <a:xfrm rot="5400000">
            <a:off x="2147006" y="4466211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9">
            <a:extLst>
              <a:ext uri="{FF2B5EF4-FFF2-40B4-BE49-F238E27FC236}">
                <a16:creationId xmlns:a16="http://schemas.microsoft.com/office/drawing/2014/main" id="{AE9E30AC-EA0A-3F6F-0778-498AD824E4B6}"/>
              </a:ext>
            </a:extLst>
          </p:cNvPr>
          <p:cNvSpPr/>
          <p:nvPr/>
        </p:nvSpPr>
        <p:spPr>
          <a:xfrm>
            <a:off x="3775441" y="5380589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9">
            <a:extLst>
              <a:ext uri="{FF2B5EF4-FFF2-40B4-BE49-F238E27FC236}">
                <a16:creationId xmlns:a16="http://schemas.microsoft.com/office/drawing/2014/main" id="{AC59822E-71D6-2456-755D-6BCD05B7D5B3}"/>
              </a:ext>
            </a:extLst>
          </p:cNvPr>
          <p:cNvSpPr/>
          <p:nvPr/>
        </p:nvSpPr>
        <p:spPr>
          <a:xfrm>
            <a:off x="6982784" y="5424719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70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DRAWBACKS OF EXISTING SYSTEM</a:t>
            </a:r>
            <a:endParaRPr 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9873" y="1508443"/>
            <a:ext cx="10515600" cy="4351338"/>
          </a:xfrm>
        </p:spPr>
        <p:txBody>
          <a:bodyPr>
            <a:noAutofit/>
          </a:bodyPr>
          <a:lstStyle/>
          <a:p>
            <a:pPr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Limitations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work area, weak structure, and limited load capacity.</a:t>
            </a:r>
          </a:p>
          <a:p>
            <a:pPr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Electrical &amp; Control Issues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Weak stepper motors, low precision, and power constraints.</a:t>
            </a:r>
          </a:p>
          <a:p>
            <a:pPr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Usability Challenges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 calibration, limited software support, and slow operation.</a:t>
            </a:r>
          </a:p>
          <a:p>
            <a:pPr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Feasibility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 lifespan, hard to upgrade, and not suitable for heavy-duty work.</a:t>
            </a:r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56F24E72-D714-6218-84C8-9131FE6A8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11802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>
          <a:extLst>
            <a:ext uri="{FF2B5EF4-FFF2-40B4-BE49-F238E27FC236}">
              <a16:creationId xmlns:a16="http://schemas.microsoft.com/office/drawing/2014/main" id="{7527EFE8-30B2-8572-81BB-001B089E8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>
            <a:extLst>
              <a:ext uri="{FF2B5EF4-FFF2-40B4-BE49-F238E27FC236}">
                <a16:creationId xmlns:a16="http://schemas.microsoft.com/office/drawing/2014/main" id="{FF419C71-6B56-9F7C-5492-0EFC0E3EBB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3849" y="-14190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ea typeface="Libre Baskerville"/>
                <a:cs typeface="Times New Roman" panose="02020603050405020304" pitchFamily="18" charset="0"/>
                <a:sym typeface="Libre Baskerville"/>
              </a:rPr>
              <a:t>Proposed Block Diagram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A8EB6432-69F5-FE44-03FE-7D8693C694C1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246193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23" name="Rounded Rectangle 2">
            <a:extLst>
              <a:ext uri="{FF2B5EF4-FFF2-40B4-BE49-F238E27FC236}">
                <a16:creationId xmlns:a16="http://schemas.microsoft.com/office/drawing/2014/main" id="{B54DA79D-39C1-3E8C-3B0E-B21321F5923A}"/>
              </a:ext>
            </a:extLst>
          </p:cNvPr>
          <p:cNvSpPr/>
          <p:nvPr/>
        </p:nvSpPr>
        <p:spPr>
          <a:xfrm>
            <a:off x="1167618" y="2107472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 Unit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ounded Rectangle 2">
            <a:extLst>
              <a:ext uri="{FF2B5EF4-FFF2-40B4-BE49-F238E27FC236}">
                <a16:creationId xmlns:a16="http://schemas.microsoft.com/office/drawing/2014/main" id="{684D27B8-63DE-3158-7483-1DFE9852ED89}"/>
              </a:ext>
            </a:extLst>
          </p:cNvPr>
          <p:cNvSpPr/>
          <p:nvPr/>
        </p:nvSpPr>
        <p:spPr>
          <a:xfrm>
            <a:off x="4907280" y="2107471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ounded Rectangle 2">
            <a:extLst>
              <a:ext uri="{FF2B5EF4-FFF2-40B4-BE49-F238E27FC236}">
                <a16:creationId xmlns:a16="http://schemas.microsoft.com/office/drawing/2014/main" id="{70B53402-B645-1BDB-4A68-B3323B65373B}"/>
              </a:ext>
            </a:extLst>
          </p:cNvPr>
          <p:cNvSpPr/>
          <p:nvPr/>
        </p:nvSpPr>
        <p:spPr>
          <a:xfrm>
            <a:off x="8566249" y="2107470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Drivers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ounded Rectangle 2">
            <a:extLst>
              <a:ext uri="{FF2B5EF4-FFF2-40B4-BE49-F238E27FC236}">
                <a16:creationId xmlns:a16="http://schemas.microsoft.com/office/drawing/2014/main" id="{72537943-AED6-90D4-96D4-893CC929E6B6}"/>
              </a:ext>
            </a:extLst>
          </p:cNvPr>
          <p:cNvSpPr/>
          <p:nvPr/>
        </p:nvSpPr>
        <p:spPr>
          <a:xfrm>
            <a:off x="1167618" y="4173131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PC/Computer with G-Code Sender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ounded Rectangle 2">
            <a:extLst>
              <a:ext uri="{FF2B5EF4-FFF2-40B4-BE49-F238E27FC236}">
                <a16:creationId xmlns:a16="http://schemas.microsoft.com/office/drawing/2014/main" id="{7F47C96B-B823-84E2-EAE9-9E5F57F7A0AE}"/>
              </a:ext>
            </a:extLst>
          </p:cNvPr>
          <p:cNvSpPr/>
          <p:nvPr/>
        </p:nvSpPr>
        <p:spPr>
          <a:xfrm>
            <a:off x="4907280" y="4173131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Z-Axis Servo Motor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Rounded Rectangle 2">
            <a:extLst>
              <a:ext uri="{FF2B5EF4-FFF2-40B4-BE49-F238E27FC236}">
                <a16:creationId xmlns:a16="http://schemas.microsoft.com/office/drawing/2014/main" id="{87F997F2-DDA5-91E9-DC0A-5C572008833D}"/>
              </a:ext>
            </a:extLst>
          </p:cNvPr>
          <p:cNvSpPr/>
          <p:nvPr/>
        </p:nvSpPr>
        <p:spPr>
          <a:xfrm>
            <a:off x="8566249" y="4173127"/>
            <a:ext cx="2377440" cy="872197"/>
          </a:xfrm>
          <a:prstGeom prst="round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X-Axis &amp; Y-Axis Stepper Motors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Right Arrow 9">
            <a:extLst>
              <a:ext uri="{FF2B5EF4-FFF2-40B4-BE49-F238E27FC236}">
                <a16:creationId xmlns:a16="http://schemas.microsoft.com/office/drawing/2014/main" id="{2C1FCBFA-0CFB-6BA6-BCDF-2697C902D95B}"/>
              </a:ext>
            </a:extLst>
          </p:cNvPr>
          <p:cNvSpPr/>
          <p:nvPr/>
        </p:nvSpPr>
        <p:spPr>
          <a:xfrm>
            <a:off x="3972098" y="2434543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9">
            <a:extLst>
              <a:ext uri="{FF2B5EF4-FFF2-40B4-BE49-F238E27FC236}">
                <a16:creationId xmlns:a16="http://schemas.microsoft.com/office/drawing/2014/main" id="{63DE042E-7D7E-E959-9C16-4770BB780679}"/>
              </a:ext>
            </a:extLst>
          </p:cNvPr>
          <p:cNvSpPr/>
          <p:nvPr/>
        </p:nvSpPr>
        <p:spPr>
          <a:xfrm>
            <a:off x="7671414" y="2434543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9">
            <a:extLst>
              <a:ext uri="{FF2B5EF4-FFF2-40B4-BE49-F238E27FC236}">
                <a16:creationId xmlns:a16="http://schemas.microsoft.com/office/drawing/2014/main" id="{BD46F92D-85C9-48A0-D0AB-0E636A9625E1}"/>
              </a:ext>
            </a:extLst>
          </p:cNvPr>
          <p:cNvSpPr/>
          <p:nvPr/>
        </p:nvSpPr>
        <p:spPr>
          <a:xfrm rot="5400000">
            <a:off x="9488697" y="3467372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9">
            <a:extLst>
              <a:ext uri="{FF2B5EF4-FFF2-40B4-BE49-F238E27FC236}">
                <a16:creationId xmlns:a16="http://schemas.microsoft.com/office/drawing/2014/main" id="{B112AA2A-96AA-ABC9-85B2-81F6058C0D93}"/>
              </a:ext>
            </a:extLst>
          </p:cNvPr>
          <p:cNvSpPr/>
          <p:nvPr/>
        </p:nvSpPr>
        <p:spPr>
          <a:xfrm rot="10800000">
            <a:off x="7671413" y="4500200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9">
            <a:extLst>
              <a:ext uri="{FF2B5EF4-FFF2-40B4-BE49-F238E27FC236}">
                <a16:creationId xmlns:a16="http://schemas.microsoft.com/office/drawing/2014/main" id="{DB2DE3E8-61A1-8540-6348-BF0CA0373883}"/>
              </a:ext>
            </a:extLst>
          </p:cNvPr>
          <p:cNvSpPr/>
          <p:nvPr/>
        </p:nvSpPr>
        <p:spPr>
          <a:xfrm rot="10800000">
            <a:off x="3981965" y="4500201"/>
            <a:ext cx="508141" cy="21805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4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x-none" altLang="en-I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 DESCRIPTION</a:t>
            </a: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B5437336-02FA-5989-A722-6D6289F82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D3CB1-90E5-6D1C-2CBB-7CEC2399406A}"/>
              </a:ext>
            </a:extLst>
          </p:cNvPr>
          <p:cNvSpPr txBox="1">
            <a:spLocks/>
          </p:cNvSpPr>
          <p:nvPr/>
        </p:nvSpPr>
        <p:spPr>
          <a:xfrm>
            <a:off x="1059873" y="1508443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5755" algn="l" rtl="0">
              <a:lnSpc>
                <a:spcPct val="100000"/>
              </a:lnSpc>
              <a:spcBef>
                <a:spcPts val="575"/>
              </a:spcBef>
              <a:spcAft>
                <a:spcPts val="0"/>
              </a:spcAft>
              <a:buClr>
                <a:schemeClr val="accent1"/>
              </a:buClr>
              <a:buSzPts val="1530"/>
              <a:buFont typeface="Noto Sans Symbols"/>
              <a:buChar char="⚫"/>
              <a:defRPr sz="26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L="914400" marR="0" lvl="1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530"/>
              <a:buFont typeface="Noto Sans Symbols"/>
              <a:buChar char="⚫"/>
              <a:defRPr sz="24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marL="1371600" marR="0" lvl="2" indent="-325755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E6B1AB"/>
              </a:buClr>
              <a:buSzPts val="153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marL="1828800" marR="0" lvl="3" indent="-320039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A28E6A"/>
              </a:buClr>
              <a:buSzPts val="1440"/>
              <a:buFont typeface="Noto Sans Symbols"/>
              <a:buChar char="⚫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A28E6A"/>
              </a:buClr>
              <a:buSzPts val="1800"/>
              <a:buFont typeface="Libre Baskerville"/>
              <a:buChar char="o"/>
              <a:defRPr sz="20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E6AF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CAABA9"/>
              </a:buClr>
              <a:buSzPts val="1800"/>
              <a:buFont typeface="Libre Baskerville"/>
              <a:buChar char="•"/>
              <a:defRPr sz="1800" b="0" i="0" u="none" strike="noStrike" cap="non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voltage for microcontroller and motors.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Processes G-code commands (e.g., Arduino).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Controls stepper motors (L293D, A4988).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Stepper Motors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and Z-axis movement (CD drive motors).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Frame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Repurposed CD/DVD drive structure.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Interface –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G-code sender (UGS, Inkscape, Python).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 Switches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Prevents overtravel, helps calibration.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Z-Axis Mechanism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Controls pen up/down (servo motor).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666C0-67EE-07B1-5886-D08CAF37F9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FD994-27BF-CEF1-0BC6-C91EC9C0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en-IN" alt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  <a:endParaRPr lang="x-none" alt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59BDFEE1-5439-FEAB-9C08-8CB1D3AF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984032-C064-6057-B3EE-C391AC762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06" y="977156"/>
            <a:ext cx="3507468" cy="51127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6D4790-3845-D308-812E-98233D575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991" y="977156"/>
            <a:ext cx="3543633" cy="51127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2A048D-2A88-AA61-706F-98DE0C644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7241" y="977156"/>
            <a:ext cx="3543632" cy="511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64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0155DE-C81D-CBEA-DD38-FC8E09F88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29DBF-401E-2696-B2F4-858C9E096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en-IN" alt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  <a:endParaRPr lang="x-none" alt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EDFEE203-A3FA-F7DF-CB89-1E7AF8BDB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0E11DE-F6BB-4BE5-DE9F-2BECE12F0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93" y="904568"/>
            <a:ext cx="3397713" cy="52504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0E70E1-C22F-9C11-7372-568F97B2A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106" y="904568"/>
            <a:ext cx="3534507" cy="52504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7BAD19-C1F0-5167-4012-E77437F8B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3306" y="904567"/>
            <a:ext cx="3397713" cy="52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57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E9A2A2-D605-7D4B-1EEE-FC8C159C4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8FE9-E307-14C4-F30D-8EFD58474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en-IN" alt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&amp; DISCUSSION</a:t>
            </a:r>
            <a:endParaRPr lang="x-none" alt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074B3FAC-9484-F938-FBAB-E5385656B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8F02338-01A8-15C8-125D-CEBBE7DCC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4195" y="1037430"/>
            <a:ext cx="10321223" cy="5115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Precision &amp; Accuracy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Achieves reasonable precision; minor deviations due to stepper motor resolution.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 &amp; Efficiency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Moderate speed, limited by stepper motor step rate and microcontroller processing.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Interference &amp; Stability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Minor vibrations and wear impact accuracy; software corrections help.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Low power consumption, making it suitable for small-scale applications.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Small workspace, limited torque, and not suitable for industrial precision.</a:t>
            </a:r>
            <a:endParaRPr lang="en-US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FF0000"/>
              </a:buClr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Improvements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motor drivers for better control.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Sturdier frame for improved stability.</a:t>
            </a:r>
          </a:p>
        </p:txBody>
      </p:sp>
    </p:spTree>
    <p:extLst>
      <p:ext uri="{BB962C8B-B14F-4D97-AF65-F5344CB8AC3E}">
        <p14:creationId xmlns:p14="http://schemas.microsoft.com/office/powerpoint/2010/main" val="428909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AD8DA-F7B8-78B7-0417-C07091651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58B52-A968-A3B0-9819-403989E3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en-IN" alt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x-none" alt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9E1FBD12-7D6D-3D45-5276-DCE001FCA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3D60BFD-3BF6-4586-590A-CF45BA0E3E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713" y="1110638"/>
            <a:ext cx="8739552" cy="3903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&amp; energy-efficient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for DIY CNC plotting.</a:t>
            </a:r>
          </a:p>
          <a:p>
            <a:pPr marL="342900" indent="-342900" algn="just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Repurposes old CD drive components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precise digital plotting.</a:t>
            </a:r>
          </a:p>
          <a:p>
            <a:pPr marL="342900" indent="-342900" algn="just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workspace &amp; precision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but functional for small-scale applications.</a:t>
            </a:r>
          </a:p>
          <a:p>
            <a:pPr marL="342900" indent="-342900" algn="just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enhance speed, accuracy, and stability.</a:t>
            </a:r>
          </a:p>
          <a:p>
            <a:pPr marL="342900" indent="-342900" algn="just">
              <a:lnSpc>
                <a:spcPct val="150000"/>
              </a:lnSpc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great proof-of-concept for low-cost CNC automation!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973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A5164-15D2-CF3F-777E-353FD504D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68843-3AEC-3119-46E6-EFD467BC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6" y="261194"/>
            <a:ext cx="7772400" cy="715962"/>
          </a:xfrm>
        </p:spPr>
        <p:txBody>
          <a:bodyPr>
            <a:normAutofit fontScale="90000"/>
          </a:bodyPr>
          <a:lstStyle/>
          <a:p>
            <a:r>
              <a:rPr lang="en-IN" alt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  <a:endParaRPr lang="x-none" altLang="en-IN" sz="4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1613C917-9289-561C-ADC7-7D134E191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13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7ECE5-460A-8290-070F-AD8614C00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0721" y="1103671"/>
            <a:ext cx="3315740" cy="4650658"/>
          </a:xfrm>
          <a:prstGeom prst="rect">
            <a:avLst/>
          </a:prstGeom>
        </p:spPr>
      </p:pic>
      <p:pic>
        <p:nvPicPr>
          <p:cNvPr id="6" name="WhatsApp Video 2025-03-21 at 09.39.26_67e954a7">
            <a:hlinkClick r:id="" action="ppaction://media"/>
            <a:extLst>
              <a:ext uri="{FF2B5EF4-FFF2-40B4-BE49-F238E27FC236}">
                <a16:creationId xmlns:a16="http://schemas.microsoft.com/office/drawing/2014/main" id="{C01933D2-EB41-DB89-422D-3E409BD6E1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25539" y="1103671"/>
            <a:ext cx="3315740" cy="465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341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542" y="-334964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COURSE DETAILS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9642183"/>
              </p:ext>
            </p:extLst>
          </p:nvPr>
        </p:nvGraphicFramePr>
        <p:xfrm>
          <a:off x="914400" y="1447800"/>
          <a:ext cx="10439400" cy="4419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0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87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7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66788"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NAME</a:t>
                      </a:r>
                    </a:p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(ROLL NO)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COURSE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No. OF</a:t>
                      </a:r>
                      <a:r>
                        <a:rPr lang="en-IN" sz="1800" baseline="0" dirty="0">
                          <a:latin typeface="Times New Roman" pitchFamily="18" charset="0"/>
                          <a:cs typeface="Times New Roman" pitchFamily="18" charset="0"/>
                        </a:rPr>
                        <a:t> WEEKS</a:t>
                      </a:r>
                      <a:endParaRPr lang="en-IN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800" dirty="0">
                          <a:latin typeface="Times New Roman" pitchFamily="18" charset="0"/>
                          <a:cs typeface="Times New Roman" pitchFamily="18" charset="0"/>
                        </a:rPr>
                        <a:t>REMARKS/ 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2813">
                <a:tc>
                  <a:txBody>
                    <a:bodyPr/>
                    <a:lstStyle/>
                    <a:p>
                      <a:pPr marL="0" indent="0" algn="ctr" fontAlgn="auto">
                        <a:spcBef>
                          <a:spcPts val="580"/>
                        </a:spcBef>
                        <a:spcAft>
                          <a:spcPts val="0"/>
                        </a:spcAft>
                        <a:buFont typeface="Wingdings 2" panose="05020102010507070707" pitchFamily="18" charset="2"/>
                        <a:buNone/>
                        <a:defRPr/>
                      </a:pPr>
                      <a:r>
                        <a:rPr lang="en-US" alt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Karthick </a:t>
                      </a:r>
                      <a:r>
                        <a:rPr lang="en-US" altLang="en-IN" sz="1800" b="1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Pranesh</a:t>
                      </a:r>
                      <a:r>
                        <a:rPr lang="en-US" altLang="en-IN" sz="1800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GSD      </a:t>
                      </a:r>
                      <a:r>
                        <a:rPr lang="en-US" altLang="en-IN" sz="18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(727622BAD041)</a:t>
                      </a:r>
                      <a:endParaRPr lang="x-none" altLang="en-IN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ctr" fontAlgn="auto">
                        <a:spcBef>
                          <a:spcPts val="580"/>
                        </a:spcBef>
                        <a:spcAft>
                          <a:spcPts val="0"/>
                        </a:spcAft>
                        <a:buFont typeface="Wingdings 2" panose="05020102010507070707" pitchFamily="18" charset="2"/>
                        <a:buNone/>
                        <a:defRPr/>
                      </a:pPr>
                      <a:endParaRPr lang="en-IN" sz="1800" b="1" dirty="0">
                        <a:solidFill>
                          <a:srgbClr val="0C0C0C"/>
                        </a:solidFill>
                        <a:latin typeface="Times New Roman" panose="02020603050405020304" pitchFamily="18" charset="0"/>
                        <a:ea typeface="Times New Roman"/>
                        <a:cs typeface="Times New Roman" panose="02020603050405020304" pitchFamily="18" charset="0"/>
                        <a:sym typeface="Times New Roman"/>
                      </a:endParaRPr>
                    </a:p>
                    <a:p>
                      <a:pPr marL="0" indent="0" algn="ctr" fontAlgn="auto">
                        <a:spcBef>
                          <a:spcPts val="580"/>
                        </a:spcBef>
                        <a:spcAft>
                          <a:spcPts val="0"/>
                        </a:spcAft>
                        <a:buFont typeface="Wingdings 2" panose="05020102010507070707" pitchFamily="18" charset="2"/>
                        <a:buNone/>
                        <a:defRPr/>
                      </a:pPr>
                      <a:r>
                        <a:rPr lang="en-IN" sz="1800" b="1" dirty="0">
                          <a:solidFill>
                            <a:srgbClr val="0C0C0C"/>
                          </a:solidFill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 Sujitha V</a:t>
                      </a:r>
                      <a:r>
                        <a:rPr lang="en-IN" sz="1800" b="1" baseline="0" dirty="0">
                          <a:solidFill>
                            <a:srgbClr val="0C0C0C"/>
                          </a:solidFill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 </a:t>
                      </a:r>
                      <a:r>
                        <a:rPr lang="en-IN" sz="1800" dirty="0">
                          <a:solidFill>
                            <a:srgbClr val="0C0C0C"/>
                          </a:solidFill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(727622BAD081)</a:t>
                      </a:r>
                      <a:endParaRPr lang="x-none" altLang="en-IN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ctr" fontAlgn="auto">
                        <a:spcBef>
                          <a:spcPts val="580"/>
                        </a:spcBef>
                        <a:spcAft>
                          <a:spcPts val="0"/>
                        </a:spcAft>
                        <a:buFont typeface="Wingdings 2" panose="05020102010507070707" pitchFamily="18" charset="2"/>
                        <a:buNone/>
                        <a:defRPr/>
                      </a:pPr>
                      <a:endParaRPr lang="en-IN" sz="1800" b="1" dirty="0">
                        <a:solidFill>
                          <a:srgbClr val="0C0C0C"/>
                        </a:solidFill>
                        <a:latin typeface="Times New Roman" panose="02020603050405020304" pitchFamily="18" charset="0"/>
                        <a:ea typeface="Times New Roman"/>
                        <a:cs typeface="Times New Roman" panose="02020603050405020304" pitchFamily="18" charset="0"/>
                        <a:sym typeface="Times New Roman"/>
                      </a:endParaRPr>
                    </a:p>
                    <a:p>
                      <a:pPr marL="0" indent="0" algn="ctr" fontAlgn="auto">
                        <a:spcBef>
                          <a:spcPts val="580"/>
                        </a:spcBef>
                        <a:spcAft>
                          <a:spcPts val="0"/>
                        </a:spcAft>
                        <a:buFont typeface="Wingdings 2" panose="05020102010507070707" pitchFamily="18" charset="2"/>
                        <a:buNone/>
                        <a:defRPr/>
                      </a:pPr>
                      <a:r>
                        <a:rPr lang="en-IN" sz="1800" b="1" dirty="0">
                          <a:solidFill>
                            <a:srgbClr val="0C0C0C"/>
                          </a:solidFill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Vickram P </a:t>
                      </a:r>
                      <a:r>
                        <a:rPr lang="en-IN" sz="1800" dirty="0">
                          <a:solidFill>
                            <a:srgbClr val="0C0C0C"/>
                          </a:solidFill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  <a:sym typeface="Times New Roman"/>
                        </a:rPr>
                        <a:t>(727622BAD021)</a:t>
                      </a:r>
                      <a:endParaRPr lang="x-none" altLang="en-IN" sz="18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3-D CAD Fundamental</a:t>
                      </a: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3-D CAD Fundamental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3-D CAD Fundamental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Coursera</a:t>
                      </a: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Coursera</a:t>
                      </a: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Coursera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weeks/</a:t>
                      </a:r>
                      <a:r>
                        <a:rPr lang="en-US" sz="1800" b="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approx</a:t>
                      </a:r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 hours to complete</a:t>
                      </a: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weeks/</a:t>
                      </a:r>
                      <a:r>
                        <a:rPr lang="en-US" sz="1800" b="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approx</a:t>
                      </a:r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 hours to complete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weeks/</a:t>
                      </a:r>
                      <a:r>
                        <a:rPr lang="en-US" sz="1800" b="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approx</a:t>
                      </a:r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20 hours to complete</a:t>
                      </a: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16%</a:t>
                      </a: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</a:t>
                      </a: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</a:t>
                      </a: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10%</a:t>
                      </a:r>
                    </a:p>
                    <a:p>
                      <a:pPr algn="ctr"/>
                      <a:r>
                        <a:rPr lang="en-US" sz="1800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Completed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7723B5AC-C56C-827A-A1DB-240BC67D6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98080" y="6472851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sz="1400" dirty="0">
                <a:solidFill>
                  <a:schemeClr val="bg1"/>
                </a:solidFill>
              </a:rPr>
              <a:t>20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4"/>
          <p:cNvSpPr txBox="1">
            <a:spLocks noGrp="1"/>
          </p:cNvSpPr>
          <p:nvPr>
            <p:ph type="title"/>
          </p:nvPr>
        </p:nvSpPr>
        <p:spPr>
          <a:xfrm>
            <a:off x="1038989" y="18472"/>
            <a:ext cx="7986264" cy="9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9" name="Google Shape;459;p14"/>
          <p:cNvSpPr txBox="1">
            <a:spLocks noGrp="1"/>
          </p:cNvSpPr>
          <p:nvPr>
            <p:ph type="body" idx="1"/>
          </p:nvPr>
        </p:nvSpPr>
        <p:spPr>
          <a:xfrm>
            <a:off x="2209800" y="914400"/>
            <a:ext cx="77724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56870" indent="-344805">
              <a:spcBef>
                <a:spcPts val="7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Problem</a:t>
            </a:r>
            <a:r>
              <a:rPr lang="en-US" sz="2400" spc="-6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spc="-10" dirty="0">
                <a:latin typeface="Times New Roman" pitchFamily="18" charset="0"/>
                <a:cs typeface="Times New Roman" pitchFamily="18" charset="0"/>
              </a:rPr>
              <a:t>Statement</a:t>
            </a:r>
          </a:p>
          <a:p>
            <a:pPr marL="356870" indent="-344805">
              <a:spcBef>
                <a:spcPts val="7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spc="-10" dirty="0">
                <a:latin typeface="Times New Roman" pitchFamily="18" charset="0"/>
                <a:cs typeface="Times New Roman" pitchFamily="18" charset="0"/>
              </a:rPr>
              <a:t>Objective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56870" indent="-344805">
              <a:lnSpc>
                <a:spcPct val="100000"/>
              </a:lnSpc>
              <a:spcBef>
                <a:spcPts val="605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Literature</a:t>
            </a:r>
            <a:r>
              <a:rPr lang="en-US" sz="2400" spc="-7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Identified</a:t>
            </a:r>
            <a:r>
              <a:rPr lang="en-US" sz="2400" spc="-7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</a:t>
            </a:r>
            <a:r>
              <a:rPr lang="en-US" sz="2400" spc="-65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spc="-10" dirty="0">
                <a:latin typeface="Times New Roman" pitchFamily="18" charset="0"/>
                <a:cs typeface="Times New Roman" pitchFamily="18" charset="0"/>
              </a:rPr>
              <a:t>Findings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Existing Block Diagram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Drawback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Proposed Block Diagram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Modules and detailed Module description 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Snapshots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Online Course/Contest /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Publication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Details</a:t>
            </a:r>
          </a:p>
          <a:p>
            <a:pPr marL="356870" indent="-344805">
              <a:lnSpc>
                <a:spcPct val="100000"/>
              </a:lnSpc>
              <a:spcBef>
                <a:spcPts val="600"/>
              </a:spcBef>
              <a:buClr>
                <a:srgbClr val="D24717"/>
              </a:buClr>
              <a:buSzPct val="45000"/>
              <a:buFont typeface="Segoe UI Symbol"/>
              <a:buChar char="⚫"/>
              <a:tabLst>
                <a:tab pos="356870" algn="l"/>
                <a:tab pos="357505" algn="l"/>
              </a:tabLst>
            </a:pPr>
            <a:r>
              <a:rPr lang="en-US" sz="2400" spc="-10" dirty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53C0DD7A-932C-2196-D672-48306821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auto">
          <a:xfrm>
            <a:off x="3124200" y="6382328"/>
            <a:ext cx="5574481" cy="457200"/>
          </a:xfrm>
          <a:noFill/>
          <a:ln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IN" sz="14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BA04F608-BBF6-6F51-4198-AAF23E23F8CD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246193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38"/>
          <p:cNvSpPr txBox="1">
            <a:spLocks noGrp="1"/>
          </p:cNvSpPr>
          <p:nvPr>
            <p:ph type="title"/>
          </p:nvPr>
        </p:nvSpPr>
        <p:spPr>
          <a:xfrm>
            <a:off x="1165219" y="83865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6" name="Google Shape;696;p38"/>
          <p:cNvSpPr txBox="1">
            <a:spLocks noGrp="1"/>
          </p:cNvSpPr>
          <p:nvPr>
            <p:ph type="body" idx="1"/>
          </p:nvPr>
        </p:nvSpPr>
        <p:spPr>
          <a:xfrm>
            <a:off x="1165219" y="1535412"/>
            <a:ext cx="9992638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1445" indent="0">
              <a:lnSpc>
                <a:spcPct val="150000"/>
              </a:lnSpc>
              <a:buNone/>
            </a:pPr>
            <a:r>
              <a:rPr lang="en-US" sz="240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Patel and R. Mehta,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"Design and Implementation of a Low-Cost CNC Plotter,"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International Journal of Engineering Research, vol. 6, no. 4, pp. 220-225, 2022.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1445" indent="0" algn="just">
              <a:lnSpc>
                <a:spcPct val="150000"/>
              </a:lnSpc>
              <a:buSzPts val="1400"/>
              <a:buNone/>
            </a:pPr>
            <a:r>
              <a:rPr lang="en-IN" sz="2400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[2]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Kumar and P. Rao, </a:t>
            </a:r>
            <a:r>
              <a:rPr lang="en-I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"Arduino-Based Mini CNC Machine for PCB Engraving,"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Journal of Embedded Systems, vol. 9, no. 3, pp. 145-152, 2021.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1445" indent="0" algn="just">
              <a:lnSpc>
                <a:spcPct val="150000"/>
              </a:lnSpc>
              <a:buSzPts val="1400"/>
              <a:buNone/>
            </a:pPr>
            <a:r>
              <a:rPr lang="en-US" sz="2400" dirty="0">
                <a:solidFill>
                  <a:srgbClr val="333333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J. Smith et al.,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"Automation of Drawing Mechanisms Using Repurposed CD Drives,"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IEEE Transactions on Mechatronics, vol. 5, pp. 98-105, 2020.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Clr>
                <a:schemeClr val="dk1"/>
              </a:buClr>
              <a:buSzPts val="1100"/>
              <a:buNone/>
            </a:pPr>
            <a:endParaRPr sz="2400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CBCF5869-3FED-8270-2682-E54A12BA83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371600" y="6535893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4AABF048-D926-3B8B-86BA-5553548A6DD6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468032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847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8"/>
          <p:cNvSpPr txBox="1">
            <a:spLocks noGrp="1"/>
          </p:cNvSpPr>
          <p:nvPr>
            <p:ph type="body" idx="1"/>
          </p:nvPr>
        </p:nvSpPr>
        <p:spPr>
          <a:xfrm>
            <a:off x="3400425" y="2743200"/>
            <a:ext cx="539115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None/>
            </a:pPr>
            <a:r>
              <a:rPr lang="en-US" sz="6600" b="1" dirty="0">
                <a:solidFill>
                  <a:srgbClr val="FF0000"/>
                </a:solidFill>
                <a:latin typeface="Helvetica" panose="020B0604020202020204" pitchFamily="34" charset="0"/>
                <a:ea typeface="Times New Roman"/>
                <a:cs typeface="Helvetica" panose="020B0604020202020204" pitchFamily="34" charset="0"/>
                <a:sym typeface="Times New Roman"/>
              </a:rPr>
              <a:t>THANK YOU</a:t>
            </a:r>
            <a:endParaRPr sz="6600" b="1" dirty="0">
              <a:solidFill>
                <a:srgbClr val="FF0000"/>
              </a:solidFill>
              <a:latin typeface="Helvetica" panose="020B0604020202020204" pitchFamily="34" charset="0"/>
              <a:ea typeface="Times New Roman"/>
              <a:cs typeface="Helvetica" panose="020B0604020202020204" pitchFamily="34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1596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>
            <a:spLocks noGrp="1"/>
          </p:cNvSpPr>
          <p:nvPr>
            <p:ph type="title"/>
          </p:nvPr>
        </p:nvSpPr>
        <p:spPr>
          <a:xfrm>
            <a:off x="1093107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ea typeface="Libre Baskerville"/>
                <a:cs typeface="Times New Roman" panose="02020603050405020304" pitchFamily="18" charset="0"/>
                <a:sym typeface="Libre Baskerville"/>
              </a:rPr>
              <a:t>Problem Statement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8" name="Google Shape;468;p15"/>
          <p:cNvSpPr txBox="1">
            <a:spLocks noGrp="1"/>
          </p:cNvSpPr>
          <p:nvPr>
            <p:ph type="body" idx="1"/>
          </p:nvPr>
        </p:nvSpPr>
        <p:spPr>
          <a:xfrm>
            <a:off x="1847415" y="1594561"/>
            <a:ext cx="849717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1" indent="0" algn="just">
              <a:lnSpc>
                <a:spcPct val="150000"/>
              </a:lnSpc>
              <a:buNone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US" sz="28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458116" y="916877"/>
            <a:ext cx="8141546" cy="4970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to improve the limited precision</a:t>
            </a:r>
            <a:r>
              <a:rPr kumimoji="0" lang="en-US" altLang="en-US" sz="280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achieve fine and accurate movements?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modifications can extend the movement range with a limited travel distance from the CD drive?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can real-time feedback and control ensure accurate and consistent drawing on a </a:t>
            </a:r>
            <a:r>
              <a:rPr lang="en-US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 CNC plotter?</a:t>
            </a:r>
          </a:p>
        </p:txBody>
      </p:sp>
    </p:spTree>
    <p:extLst>
      <p:ext uri="{BB962C8B-B14F-4D97-AF65-F5344CB8AC3E}">
        <p14:creationId xmlns:p14="http://schemas.microsoft.com/office/powerpoint/2010/main" val="2538117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>
            <a:spLocks noGrp="1"/>
          </p:cNvSpPr>
          <p:nvPr>
            <p:ph type="title"/>
          </p:nvPr>
        </p:nvSpPr>
        <p:spPr>
          <a:xfrm>
            <a:off x="1059856" y="24938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ea typeface="Libre Baskerville"/>
                <a:cs typeface="Times New Roman" panose="02020603050405020304" pitchFamily="18" charset="0"/>
                <a:sym typeface="Libre Baskerville"/>
              </a:rPr>
              <a:t>Objective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601478" y="1514250"/>
            <a:ext cx="9491472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low-cost mini CNC plotter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using repurposed CD/DVD drive stepper motors, controlled by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Arduino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G-code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for precise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drawing and engraving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The project promotes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e-waste recycling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supports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open-source software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serves as 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educational tool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CNC and motion control learning. </a:t>
            </a:r>
          </a:p>
        </p:txBody>
      </p:sp>
    </p:spTree>
    <p:extLst>
      <p:ext uri="{BB962C8B-B14F-4D97-AF65-F5344CB8AC3E}">
        <p14:creationId xmlns:p14="http://schemas.microsoft.com/office/powerpoint/2010/main" val="1057713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16"/>
          <p:cNvSpPr txBox="1">
            <a:spLocks noGrp="1"/>
          </p:cNvSpPr>
          <p:nvPr>
            <p:ph type="body" idx="1"/>
          </p:nvPr>
        </p:nvSpPr>
        <p:spPr>
          <a:xfrm>
            <a:off x="2203039" y="2633700"/>
            <a:ext cx="7772400" cy="1590600"/>
          </a:xfrm>
          <a:prstGeom prst="rect">
            <a:avLst/>
          </a:prstGeom>
          <a:noFill/>
          <a:ln w="57150" cap="flat" cmpd="thickThin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spcCol="1440000" anchor="ctr" anchorCtr="0">
            <a:noAutofit/>
          </a:bodyPr>
          <a:lstStyle/>
          <a:p>
            <a:pPr marL="0" indent="0" algn="just">
              <a:spcBef>
                <a:spcPts val="0"/>
              </a:spcBef>
              <a:buSzPts val="4080"/>
              <a:buNone/>
            </a:pPr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Identified and Findings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7" name="Google Shape;477;p16"/>
          <p:cNvSpPr txBox="1"/>
          <p:nvPr/>
        </p:nvSpPr>
        <p:spPr>
          <a:xfrm>
            <a:off x="2203039" y="6380050"/>
            <a:ext cx="678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400"/>
            </a:pPr>
            <a:endParaRPr>
              <a:solidFill>
                <a:schemeClr val="dk2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57643EC2-5436-D7C2-8208-4CABAD51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072082" y="6472125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7"/>
          <p:cNvSpPr txBox="1"/>
          <p:nvPr/>
        </p:nvSpPr>
        <p:spPr>
          <a:xfrm>
            <a:off x="1985898" y="5039215"/>
            <a:ext cx="8397011" cy="1113010"/>
          </a:xfrm>
          <a:prstGeom prst="rect">
            <a:avLst/>
          </a:prstGeom>
          <a:noFill/>
          <a:ln w="38100" cap="flat" cmpd="dbl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IN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Patel and R. Mehta,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"Design and Implementation of a Low-Cost CNC Plotter,"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International Journal of Engineering Research, vol. 6, no. 4, pp. 220-225, 2022.</a:t>
            </a:r>
            <a:endParaRPr lang="en-US" sz="200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24FB5A42-81A3-1984-784E-EC0421D398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099009" y="6508034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Google Shape;467;p15">
            <a:extLst>
              <a:ext uri="{FF2B5EF4-FFF2-40B4-BE49-F238E27FC236}">
                <a16:creationId xmlns:a16="http://schemas.microsoft.com/office/drawing/2014/main" id="{10FE80FC-BD6A-4230-FD85-1CDAA2AA46CA}"/>
              </a:ext>
            </a:extLst>
          </p:cNvPr>
          <p:cNvSpPr txBox="1">
            <a:spLocks/>
          </p:cNvSpPr>
          <p:nvPr/>
        </p:nvSpPr>
        <p:spPr>
          <a:xfrm>
            <a:off x="909221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Low-cost CNC Plotter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4191" y="1116163"/>
            <a:ext cx="873871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“The design and development of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low-cost CNC plotter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stepper motors salvaged from CD/DVD drives.”</a:t>
            </a:r>
          </a:p>
          <a:p>
            <a:pPr algn="just">
              <a:lnSpc>
                <a:spcPct val="150000"/>
              </a:lnSpc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Stepper motors can be effectively repurposed for CNC applications.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GRBL firmware is a reliable controller for precise movement.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plotter is cost-efficient and easy to build, making it suitable for DIY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include a small working area and low torque output, restricting material compatibility.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88;p17">
            <a:extLst>
              <a:ext uri="{FF2B5EF4-FFF2-40B4-BE49-F238E27FC236}">
                <a16:creationId xmlns:a16="http://schemas.microsoft.com/office/drawing/2014/main" id="{F994828A-C0B8-E51A-8B25-2ACF61A19D5F}"/>
              </a:ext>
            </a:extLst>
          </p:cNvPr>
          <p:cNvSpPr txBox="1"/>
          <p:nvPr/>
        </p:nvSpPr>
        <p:spPr>
          <a:xfrm>
            <a:off x="1566729" y="4475105"/>
            <a:ext cx="9058541" cy="1129962"/>
          </a:xfrm>
          <a:prstGeom prst="rect">
            <a:avLst/>
          </a:prstGeom>
          <a:noFill/>
          <a:ln w="38100" cap="flat" cmpd="dbl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buSzPts val="1400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Kumar and P. Rao,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"Arduino-Based Mini CNC Machine for PCB Engraving,"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Journal of Embedded Systems, vol. 9, no. 3, pp. 145-152, 2021.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65CCF6A2-0F63-7B32-3725-37623E53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963406" y="6461996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28B1E704-DF53-7861-6A25-36F1B940DE19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246193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2" name="Google Shape;467;p15">
            <a:extLst>
              <a:ext uri="{FF2B5EF4-FFF2-40B4-BE49-F238E27FC236}">
                <a16:creationId xmlns:a16="http://schemas.microsoft.com/office/drawing/2014/main" id="{CCE517A0-9550-15F4-E9C7-EC2686145712}"/>
              </a:ext>
            </a:extLst>
          </p:cNvPr>
          <p:cNvSpPr txBox="1">
            <a:spLocks/>
          </p:cNvSpPr>
          <p:nvPr/>
        </p:nvSpPr>
        <p:spPr>
          <a:xfrm>
            <a:off x="898334" y="0"/>
            <a:ext cx="9726936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PCB engraving using Mini CNC Plotter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66728" y="1300933"/>
            <a:ext cx="905854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Arduino-based mini CNC machine specifically for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PCB engraving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  <a:b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Finding: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CD drive stepper motors can achieve high precision for PCB engraving.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ntegration of GRBL firmware allows smooth G-code processing and execution.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system reduces the cost of traditional PCB manufacturing.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hallenges include the inability to mill hard surfaces due to low motor torque.</a:t>
            </a:r>
            <a:br>
              <a:rPr lang="en-IN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88;p17">
            <a:extLst>
              <a:ext uri="{FF2B5EF4-FFF2-40B4-BE49-F238E27FC236}">
                <a16:creationId xmlns:a16="http://schemas.microsoft.com/office/drawing/2014/main" id="{CAA5C9DA-8CBA-461E-70AB-CA31A870D026}"/>
              </a:ext>
            </a:extLst>
          </p:cNvPr>
          <p:cNvSpPr txBox="1"/>
          <p:nvPr/>
        </p:nvSpPr>
        <p:spPr>
          <a:xfrm>
            <a:off x="1555029" y="4786368"/>
            <a:ext cx="9081939" cy="1219200"/>
          </a:xfrm>
          <a:prstGeom prst="rect">
            <a:avLst/>
          </a:prstGeom>
          <a:noFill/>
          <a:ln w="38100" cap="flat" cmpd="dbl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>
              <a:buSzPts val="1400"/>
            </a:pPr>
            <a:r>
              <a:rPr lang="en-IN" sz="20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:</a:t>
            </a:r>
            <a:r>
              <a:rPr lang="en-US" sz="2000" dirty="0"/>
              <a:t>J. Smith et al., </a:t>
            </a:r>
            <a:r>
              <a:rPr lang="en-US" sz="2000" i="1" dirty="0"/>
              <a:t>"Automation of Drawing Mechanisms Using Repurposed CD Drives,"</a:t>
            </a:r>
            <a:r>
              <a:rPr lang="en-US" sz="2000" dirty="0"/>
              <a:t> IEEE Transactions on Mechatronics, vol. 5, pp. 98-105, 2020.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F3D3B300-15B0-6CF7-2479-6214B2945F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104744" y="6520734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5" name="Google Shape;467;p15">
            <a:extLst>
              <a:ext uri="{FF2B5EF4-FFF2-40B4-BE49-F238E27FC236}">
                <a16:creationId xmlns:a16="http://schemas.microsoft.com/office/drawing/2014/main" id="{B7B846BB-4EB3-730E-25C5-051C0DD6928E}"/>
              </a:ext>
            </a:extLst>
          </p:cNvPr>
          <p:cNvSpPr txBox="1">
            <a:spLocks/>
          </p:cNvSpPr>
          <p:nvPr/>
        </p:nvSpPr>
        <p:spPr>
          <a:xfrm>
            <a:off x="946602" y="-97972"/>
            <a:ext cx="891926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r>
              <a:rPr lang="en-US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IN" sz="3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Automation of Drawing Mechanisms</a:t>
            </a:r>
          </a:p>
        </p:txBody>
      </p:sp>
      <p:sp>
        <p:nvSpPr>
          <p:cNvPr id="6" name="Rectangle 5"/>
          <p:cNvSpPr/>
          <p:nvPr/>
        </p:nvSpPr>
        <p:spPr>
          <a:xfrm>
            <a:off x="1555029" y="1295392"/>
            <a:ext cx="908193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000" dirty="0"/>
              <a:t>The Automation of Drawing Mechanisms to evaluates the Accuracy, Speed, and Practical Applications.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Finding: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plotter can replicate intricate designs with high precision.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Arduino-controlled stepper motors ensure smooth and precise motion control.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is useful for educational and artistic applications.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Limitation: Speed is relatively slower compared to commercial CNC machines.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664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>
            <a:spLocks noGrp="1"/>
          </p:cNvSpPr>
          <p:nvPr>
            <p:ph type="title"/>
          </p:nvPr>
        </p:nvSpPr>
        <p:spPr>
          <a:xfrm>
            <a:off x="793849" y="-141902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91425" anchor="b" anchorCtr="0">
            <a:no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ea typeface="Libre Baskerville"/>
                <a:cs typeface="Times New Roman" panose="02020603050405020304" pitchFamily="18" charset="0"/>
                <a:sym typeface="Libre Baskerville"/>
              </a:rPr>
              <a:t>Literature Review Table</a:t>
            </a:r>
            <a:endParaRPr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2AA5E44C-31A1-CAAB-F83A-3870E9033C5F}"/>
              </a:ext>
            </a:extLst>
          </p:cNvPr>
          <p:cNvSpPr txBox="1">
            <a:spLocks/>
          </p:cNvSpPr>
          <p:nvPr/>
        </p:nvSpPr>
        <p:spPr bwMode="auto">
          <a:xfrm>
            <a:off x="9742768" y="6415959"/>
            <a:ext cx="246193" cy="4572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spcFirstLastPara="1" vert="horz" wrap="square" lIns="91440" tIns="45720" rIns="91440" bIns="45720" numCol="1" anchor="ctr" anchorCtr="0" compatLnSpc="1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94C7C8D-B091-F91F-3304-E241B0C34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491861"/>
              </p:ext>
            </p:extLst>
          </p:nvPr>
        </p:nvGraphicFramePr>
        <p:xfrm>
          <a:off x="532995" y="1210243"/>
          <a:ext cx="11126010" cy="4766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694">
                  <a:extLst>
                    <a:ext uri="{9D8B030D-6E8A-4147-A177-3AD203B41FA5}">
                      <a16:colId xmlns:a16="http://schemas.microsoft.com/office/drawing/2014/main" val="691846686"/>
                    </a:ext>
                  </a:extLst>
                </a:gridCol>
                <a:gridCol w="3155710">
                  <a:extLst>
                    <a:ext uri="{9D8B030D-6E8A-4147-A177-3AD203B41FA5}">
                      <a16:colId xmlns:a16="http://schemas.microsoft.com/office/drawing/2014/main" val="2556262570"/>
                    </a:ext>
                  </a:extLst>
                </a:gridCol>
                <a:gridCol w="2225202">
                  <a:extLst>
                    <a:ext uri="{9D8B030D-6E8A-4147-A177-3AD203B41FA5}">
                      <a16:colId xmlns:a16="http://schemas.microsoft.com/office/drawing/2014/main" val="3702902944"/>
                    </a:ext>
                  </a:extLst>
                </a:gridCol>
                <a:gridCol w="2225202">
                  <a:extLst>
                    <a:ext uri="{9D8B030D-6E8A-4147-A177-3AD203B41FA5}">
                      <a16:colId xmlns:a16="http://schemas.microsoft.com/office/drawing/2014/main" val="151354627"/>
                    </a:ext>
                  </a:extLst>
                </a:gridCol>
                <a:gridCol w="2225202">
                  <a:extLst>
                    <a:ext uri="{9D8B030D-6E8A-4147-A177-3AD203B41FA5}">
                      <a16:colId xmlns:a16="http://schemas.microsoft.com/office/drawing/2014/main" val="1416350711"/>
                    </a:ext>
                  </a:extLst>
                </a:gridCol>
              </a:tblGrid>
              <a:tr h="529784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Literature Identified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 Used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Demerits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8063430"/>
                  </a:ext>
                </a:extLst>
              </a:tr>
              <a:tr h="905202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Low-Cost CNC Plotter Using CD/DVD Drives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GRBL Firmware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Cost-efficient, DIY friendly, and precise movement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Small working area and low torque output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7307342"/>
                  </a:ext>
                </a:extLst>
              </a:tr>
              <a:tr h="905202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PCB Engraving Using Mini CNC Plotter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G-Code Processing with Arduino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precision for PCB engraving and reduced PCB manufacturing costs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Unable to mill hard surfaces due to low motor torque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5109431"/>
                  </a:ext>
                </a:extLst>
              </a:tr>
              <a:tr h="905202"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Automation of Drawing Mechanisms Using Repurposed CD Drives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Arduino-Controlled Stepper Motors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Ensures accurate designs with high precision, suitable for educational purposes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Slower speed compared to commercial CNC machines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6861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4345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quity">
  <a:themeElements>
    <a:clrScheme name="Equity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a0e8f73-967c-4e13-b55c-6b4dcdfd4341" xsi:nil="true"/>
    <lcf76f155ced4ddcb4097134ff3c332f xmlns="9091ee48-ca27-4fcf-b5de-98ddf097c65b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F1BCB14E108D43AB233A31F986D556" ma:contentTypeVersion="15" ma:contentTypeDescription="Create a new document." ma:contentTypeScope="" ma:versionID="606eb99ade008cbd837459e6299ff69f">
  <xsd:schema xmlns:xsd="http://www.w3.org/2001/XMLSchema" xmlns:xs="http://www.w3.org/2001/XMLSchema" xmlns:p="http://schemas.microsoft.com/office/2006/metadata/properties" xmlns:ns2="9091ee48-ca27-4fcf-b5de-98ddf097c65b" xmlns:ns3="aa0e8f73-967c-4e13-b55c-6b4dcdfd4341" targetNamespace="http://schemas.microsoft.com/office/2006/metadata/properties" ma:root="true" ma:fieldsID="4f0695f8f66d9a55fcdb756ad6a4800d" ns2:_="" ns3:_="">
    <xsd:import namespace="9091ee48-ca27-4fcf-b5de-98ddf097c65b"/>
    <xsd:import namespace="aa0e8f73-967c-4e13-b55c-6b4dcdfd434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91ee48-ca27-4fcf-b5de-98ddf097c6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8a8dc31b-8fe8-4e59-b85a-c7b64a9b44e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0e8f73-967c-4e13-b55c-6b4dcdfd4341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a7c6695d-8cf1-4d67-be06-2ceec35c97d8}" ma:internalName="TaxCatchAll" ma:showField="CatchAllData" ma:web="aa0e8f73-967c-4e13-b55c-6b4dcdfd434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5172B6-9A5B-40CA-AF76-5D8E50D4DD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C0CCB44-56F3-4D92-B562-0CAC8784CFF0}">
  <ds:schemaRefs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aa0e8f73-967c-4e13-b55c-6b4dcdfd4341"/>
    <ds:schemaRef ds:uri="http://schemas.microsoft.com/office/2006/documentManagement/types"/>
    <ds:schemaRef ds:uri="9091ee48-ca27-4fcf-b5de-98ddf097c65b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8DA16D2-CE1C-42B8-B9C4-3484D0D0BBBD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9091ee48-ca27-4fcf-b5de-98ddf097c65b"/>
    <ds:schemaRef ds:uri="aa0e8f73-967c-4e13-b55c-6b4dcdfd434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1227</Words>
  <Application>Microsoft Office PowerPoint</Application>
  <PresentationFormat>Widescreen</PresentationFormat>
  <Paragraphs>212</Paragraphs>
  <Slides>21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Calibri</vt:lpstr>
      <vt:lpstr>Helvetica</vt:lpstr>
      <vt:lpstr>Libre Baskerville</vt:lpstr>
      <vt:lpstr>Libre Franklin</vt:lpstr>
      <vt:lpstr>Noto Sans Symbols</vt:lpstr>
      <vt:lpstr>Segoe UI Symbol</vt:lpstr>
      <vt:lpstr>Times New Roman</vt:lpstr>
      <vt:lpstr>Wingdings</vt:lpstr>
      <vt:lpstr>Wingdings 2</vt:lpstr>
      <vt:lpstr>Equity</vt:lpstr>
      <vt:lpstr>   </vt:lpstr>
      <vt:lpstr>Contents</vt:lpstr>
      <vt:lpstr>Problem Statement</vt:lpstr>
      <vt:lpstr>Objective</vt:lpstr>
      <vt:lpstr>PowerPoint Presentation</vt:lpstr>
      <vt:lpstr>PowerPoint Presentation</vt:lpstr>
      <vt:lpstr>PowerPoint Presentation</vt:lpstr>
      <vt:lpstr>PowerPoint Presentation</vt:lpstr>
      <vt:lpstr>Literature Review Table</vt:lpstr>
      <vt:lpstr>Existing Block Diagram</vt:lpstr>
      <vt:lpstr>DRAWBACKS OF EXISTING SYSTEM</vt:lpstr>
      <vt:lpstr>Proposed Block Diagram</vt:lpstr>
      <vt:lpstr>MODULE DESCRIPTION</vt:lpstr>
      <vt:lpstr>RESULT &amp; DISCUSSION</vt:lpstr>
      <vt:lpstr>RESULT &amp; DISCUSSION</vt:lpstr>
      <vt:lpstr>RESULT &amp; DISCUSSION</vt:lpstr>
      <vt:lpstr>CONCLUSION</vt:lpstr>
      <vt:lpstr>SNAPSHOTS</vt:lpstr>
      <vt:lpstr>ONLINE COURSE DETAILS</vt:lpstr>
      <vt:lpstr>References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</dc:title>
  <dc:creator>Karmukilan D.K</dc:creator>
  <cp:lastModifiedBy>GSD KARTHICK PRANESH</cp:lastModifiedBy>
  <cp:revision>52</cp:revision>
  <dcterms:modified xsi:type="dcterms:W3CDTF">2025-04-11T09:08:51Z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0x01010098F1BCB14E108D43AB233A31F986D556</vt:lpwstr>
  </property>
  <property fmtid="{D5CDD505-2E9C-101B-9397-08002B2CF9AE}" pid="3" name="MediaServiceImageTags">
    <vt:lpwstr/>
  </property>
</Properties>
</file>